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</p:sldIdLst>
  <p:sldSz cy="5143500" cx="9144000"/>
  <p:notesSz cx="6858000" cy="9144000"/>
  <p:embeddedFontLst>
    <p:embeddedFont>
      <p:font typeface="Roboto Medium"/>
      <p:regular r:id="rId20"/>
      <p:bold r:id="rId21"/>
      <p:italic r:id="rId22"/>
      <p:boldItalic r:id="rId23"/>
    </p:embeddedFont>
    <p:embeddedFont>
      <p:font typeface="Roboto"/>
      <p:regular r:id="rId24"/>
      <p:bold r:id="rId25"/>
      <p:italic r:id="rId26"/>
      <p:boldItalic r:id="rId27"/>
    </p:embeddedFont>
    <p:embeddedFont>
      <p:font typeface="Open Sans"/>
      <p:regular r:id="rId28"/>
      <p:bold r:id="rId29"/>
      <p:italic r:id="rId30"/>
      <p:boldItalic r:id="rId3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6D3217CB-8871-4D1F-A9E7-D29EC2064A4A}">
  <a:tblStyle styleId="{6D3217CB-8871-4D1F-A9E7-D29EC2064A4A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RobotoMedium-regular.fntdata"/><Relationship Id="rId22" Type="http://schemas.openxmlformats.org/officeDocument/2006/relationships/font" Target="fonts/RobotoMedium-italic.fntdata"/><Relationship Id="rId21" Type="http://schemas.openxmlformats.org/officeDocument/2006/relationships/font" Target="fonts/RobotoMedium-bold.fntdata"/><Relationship Id="rId24" Type="http://schemas.openxmlformats.org/officeDocument/2006/relationships/font" Target="fonts/Roboto-regular.fntdata"/><Relationship Id="rId23" Type="http://schemas.openxmlformats.org/officeDocument/2006/relationships/font" Target="fonts/RobotoMedium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font" Target="fonts/Roboto-italic.fntdata"/><Relationship Id="rId25" Type="http://schemas.openxmlformats.org/officeDocument/2006/relationships/font" Target="fonts/Roboto-bold.fntdata"/><Relationship Id="rId28" Type="http://schemas.openxmlformats.org/officeDocument/2006/relationships/font" Target="fonts/OpenSans-regular.fntdata"/><Relationship Id="rId27" Type="http://schemas.openxmlformats.org/officeDocument/2006/relationships/font" Target="fonts/Roboto-bold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schemas.openxmlformats.org/officeDocument/2006/relationships/font" Target="fonts/OpenSans-bold.fntdata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font" Target="fonts/OpenSans-boldItalic.fntdata"/><Relationship Id="rId30" Type="http://schemas.openxmlformats.org/officeDocument/2006/relationships/font" Target="fonts/OpenSans-italic.fntdata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528505f648_0_160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528505f648_0_16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528505f648_0_160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528505f648_0_160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528505f648_0_16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528505f648_0_16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528505f648_0_16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g528505f648_0_16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528505f648_0_1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528505f648_0_1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528505f648_0_1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528505f648_0_1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528505f648_0_1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528505f648_0_1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528505f648_0_13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Google Shape;75;g528505f648_0_13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528505f648_0_13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528505f648_0_13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528505f648_0_13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528505f648_0_13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528505f648_0_13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528505f648_0_13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528505f648_0_137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528505f648_0_13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buNone/>
              <a:defRPr sz="1000">
                <a:solidFill>
                  <a:schemeClr val="dk2"/>
                </a:solidFill>
              </a:defRPr>
            </a:lvl1pPr>
            <a:lvl2pPr lvl="1" rtl="0" algn="r">
              <a:buNone/>
              <a:defRPr sz="1000">
                <a:solidFill>
                  <a:schemeClr val="dk2"/>
                </a:solidFill>
              </a:defRPr>
            </a:lvl2pPr>
            <a:lvl3pPr lvl="2" rtl="0" algn="r">
              <a:buNone/>
              <a:defRPr sz="1000">
                <a:solidFill>
                  <a:schemeClr val="dk2"/>
                </a:solidFill>
              </a:defRPr>
            </a:lvl3pPr>
            <a:lvl4pPr lvl="3" rtl="0" algn="r">
              <a:buNone/>
              <a:defRPr sz="1000">
                <a:solidFill>
                  <a:schemeClr val="dk2"/>
                </a:solidFill>
              </a:defRPr>
            </a:lvl4pPr>
            <a:lvl5pPr lvl="4" rtl="0" algn="r">
              <a:buNone/>
              <a:defRPr sz="1000">
                <a:solidFill>
                  <a:schemeClr val="dk2"/>
                </a:solidFill>
              </a:defRPr>
            </a:lvl5pPr>
            <a:lvl6pPr lvl="5" rtl="0" algn="r">
              <a:buNone/>
              <a:defRPr sz="1000">
                <a:solidFill>
                  <a:schemeClr val="dk2"/>
                </a:solidFill>
              </a:defRPr>
            </a:lvl6pPr>
            <a:lvl7pPr lvl="6" rtl="0" algn="r">
              <a:buNone/>
              <a:defRPr sz="1000">
                <a:solidFill>
                  <a:schemeClr val="dk2"/>
                </a:solidFill>
              </a:defRPr>
            </a:lvl7pPr>
            <a:lvl8pPr lvl="7" rtl="0" algn="r">
              <a:buNone/>
              <a:defRPr sz="1000">
                <a:solidFill>
                  <a:schemeClr val="dk2"/>
                </a:solidFill>
              </a:defRPr>
            </a:lvl8pPr>
            <a:lvl9pPr lvl="8" rtl="0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5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7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Dar una Gran Presentación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CustomGuide Aprendizaje Interactivo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Mantén los vídeos cortos</a:t>
            </a:r>
            <a:endParaRPr/>
          </a:p>
        </p:txBody>
      </p:sp>
      <p:pic>
        <p:nvPicPr>
          <p:cNvPr id="127" name="Google Shape;127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81328" y="1170125"/>
            <a:ext cx="6179475" cy="3820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Usar una letra lo suficientemente grande</a:t>
            </a:r>
            <a:endParaRPr/>
          </a:p>
        </p:txBody>
      </p:sp>
      <p:graphicFrame>
        <p:nvGraphicFramePr>
          <p:cNvPr id="133" name="Google Shape;133;p23"/>
          <p:cNvGraphicFramePr/>
          <p:nvPr/>
        </p:nvGraphicFramePr>
        <p:xfrm>
          <a:off x="952500" y="18097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{6D3217CB-8871-4D1F-A9E7-D29EC2064A4A}</a:tableStyleId>
              </a:tblPr>
              <a:tblGrid>
                <a:gridCol w="3619500"/>
                <a:gridCol w="3619500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lt1"/>
                          </a:solidFill>
                        </a:rPr>
                        <a:t>Distancia a la fila de atrás</a:t>
                      </a:r>
                      <a:endParaRPr>
                        <a:solidFill>
                          <a:schemeClr val="lt1"/>
                        </a:solidFill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solidFill>
                      <a:schemeClr val="dk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lt1"/>
                          </a:solidFill>
                        </a:rPr>
                        <a:t>El tamaño que necesita tener el texto</a:t>
                      </a:r>
                      <a:endParaRPr b="1" sz="2400">
                        <a:solidFill>
                          <a:srgbClr val="FFFFFF"/>
                        </a:solidFill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solidFill>
                      <a:schemeClr val="dk2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10 Pies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1 Pulgadas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lt2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/>
                        <a:t>20 Pies</a:t>
                      </a:r>
                      <a:endParaRPr sz="2400"/>
                    </a:p>
                  </a:txBody>
                  <a:tcPr marT="91425" marB="91425" marR="91425" marL="91425"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/>
                        <a:t>2 Pulgadas</a:t>
                      </a:r>
                      <a:endParaRPr sz="2400"/>
                    </a:p>
                  </a:txBody>
                  <a:tcPr marT="91425" marB="91425" marR="91425" marL="91425">
                    <a:solidFill>
                      <a:schemeClr val="lt2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3000"/>
                        <a:t>30 Pies</a:t>
                      </a:r>
                      <a:endParaRPr sz="3000"/>
                    </a:p>
                  </a:txBody>
                  <a:tcPr marT="91425" marB="91425" marR="91425" marL="91425"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3000"/>
                        <a:t>3 Pulgadas</a:t>
                      </a:r>
                      <a:endParaRPr sz="3000"/>
                    </a:p>
                  </a:txBody>
                  <a:tcPr marT="91425" marB="91425" marR="91425" marL="91425">
                    <a:solidFill>
                      <a:schemeClr val="lt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Termina con fuerza</a:t>
            </a:r>
            <a:endParaRPr/>
          </a:p>
        </p:txBody>
      </p:sp>
      <p:sp>
        <p:nvSpPr>
          <p:cNvPr id="139" name="Google Shape;139;p24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Déjalos con un mensaje simple y después abre la opción para preguntas.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40" name="Google Shape;140;p24"/>
          <p:cNvPicPr preferRelativeResize="0"/>
          <p:nvPr/>
        </p:nvPicPr>
        <p:blipFill rotWithShape="1">
          <a:blip r:embed="rId3">
            <a:alphaModFix/>
          </a:blip>
          <a:srcRect b="0" l="26868" r="0" t="0"/>
          <a:stretch/>
        </p:blipFill>
        <p:spPr>
          <a:xfrm>
            <a:off x="4832407" y="1152475"/>
            <a:ext cx="3479400" cy="29289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5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¿Qué se llevan de la presentación de hoy?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¿Qué tipo de presentaciones estás dando?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5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¿Qué quieres saber después de la presentación de hoy?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¿Qué hace a una presentación mala?</a:t>
            </a:r>
            <a:endParaRPr/>
          </a:p>
        </p:txBody>
      </p:sp>
      <p:sp>
        <p:nvSpPr>
          <p:cNvPr id="71" name="Google Shape;71;p16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No saber el tema</a:t>
            </a:r>
            <a:endParaRPr/>
          </a:p>
          <a:p>
            <a:pPr indent="-3175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Leer las diapositivas</a:t>
            </a:r>
            <a:endParaRPr/>
          </a:p>
          <a:p>
            <a:pPr indent="-3175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Mal diseño visual</a:t>
            </a:r>
            <a:endParaRPr/>
          </a:p>
          <a:p>
            <a:pPr indent="-3175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Falta de emoción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72" name="Google Shape;72;p16"/>
          <p:cNvPicPr preferRelativeResize="0"/>
          <p:nvPr/>
        </p:nvPicPr>
        <p:blipFill rotWithShape="1">
          <a:blip r:embed="rId3">
            <a:alphaModFix/>
          </a:blip>
          <a:srcRect b="0" l="28158" r="5179" t="0"/>
          <a:stretch/>
        </p:blipFill>
        <p:spPr>
          <a:xfrm>
            <a:off x="4828032" y="1152464"/>
            <a:ext cx="3273600" cy="3273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¿Qué hace a una presentación buena?</a:t>
            </a:r>
            <a:endParaRPr/>
          </a:p>
        </p:txBody>
      </p:sp>
      <p:sp>
        <p:nvSpPr>
          <p:cNvPr id="78" name="Google Shape;78;p17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Conocimiento y autoridad</a:t>
            </a:r>
            <a:endParaRPr/>
          </a:p>
          <a:p>
            <a:pPr indent="-3175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Nueva e inesperada información</a:t>
            </a:r>
            <a:endParaRPr/>
          </a:p>
          <a:p>
            <a:pPr indent="-3175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Narración de historias</a:t>
            </a:r>
            <a:endParaRPr sz="1800">
              <a:solidFill>
                <a:srgbClr val="404040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Cuenta una historia</a:t>
            </a:r>
            <a:endParaRPr/>
          </a:p>
        </p:txBody>
      </p:sp>
      <p:sp>
        <p:nvSpPr>
          <p:cNvPr id="84" name="Google Shape;84;p18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Dale a la audiencia una razón para que se interese en tu historia.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85" name="Google Shape;8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32389" y="1152464"/>
            <a:ext cx="3089275" cy="3089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Haz tu tarea</a:t>
            </a:r>
            <a:endParaRPr/>
          </a:p>
        </p:txBody>
      </p:sp>
      <p:sp>
        <p:nvSpPr>
          <p:cNvPr id="91" name="Google Shape;91;p19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Conoce tu tema por dentro y por fuera.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92" name="Google Shape;92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32388" y="1152476"/>
            <a:ext cx="3089275" cy="2728860"/>
          </a:xfrm>
          <a:prstGeom prst="rect">
            <a:avLst/>
          </a:prstGeom>
          <a:noFill/>
          <a:ln>
            <a:noFill/>
          </a:ln>
          <a:effectLst>
            <a:outerShdw blurRad="50800" rotWithShape="0" algn="tl" dir="2700000" dist="38100">
              <a:srgbClr val="000000">
                <a:alpha val="42750"/>
              </a:srgbClr>
            </a:outerShdw>
            <a:reflection blurRad="0" dir="0" dist="0" endA="300" endPos="35000" fadeDir="5400012" kx="0" rotWithShape="0" algn="bl" stA="52000" stPos="0" sy="-100000" ky="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Mantén los gráficos </a:t>
            </a:r>
            <a:r>
              <a:rPr lang="en"/>
              <a:t>interesantes </a:t>
            </a:r>
            <a:endParaRPr/>
          </a:p>
        </p:txBody>
      </p:sp>
      <p:grpSp>
        <p:nvGrpSpPr>
          <p:cNvPr id="98" name="Google Shape;98;p20"/>
          <p:cNvGrpSpPr/>
          <p:nvPr/>
        </p:nvGrpSpPr>
        <p:grpSpPr>
          <a:xfrm>
            <a:off x="2273467" y="1558591"/>
            <a:ext cx="4597055" cy="2788328"/>
            <a:chOff x="6580886" y="2028020"/>
            <a:chExt cx="3098373" cy="1879307"/>
          </a:xfrm>
        </p:grpSpPr>
        <p:pic>
          <p:nvPicPr>
            <p:cNvPr id="99" name="Google Shape;99;p20"/>
            <p:cNvPicPr preferRelativeResize="0"/>
            <p:nvPr/>
          </p:nvPicPr>
          <p:blipFill rotWithShape="1">
            <a:blip r:embed="rId3">
              <a:alphaModFix/>
            </a:blip>
            <a:srcRect b="0" l="17484" r="18400" t="19633"/>
            <a:stretch/>
          </p:blipFill>
          <p:spPr>
            <a:xfrm>
              <a:off x="6580886" y="2028020"/>
              <a:ext cx="2998654" cy="952524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100" name="Google Shape;100;p20"/>
            <p:cNvGrpSpPr/>
            <p:nvPr/>
          </p:nvGrpSpPr>
          <p:grpSpPr>
            <a:xfrm>
              <a:off x="7498636" y="2152630"/>
              <a:ext cx="1199932" cy="1375745"/>
              <a:chOff x="3229248" y="2527718"/>
              <a:chExt cx="1199932" cy="1375745"/>
            </a:xfrm>
          </p:grpSpPr>
          <p:sp>
            <p:nvSpPr>
              <p:cNvPr id="101" name="Google Shape;101;p20"/>
              <p:cNvSpPr/>
              <p:nvPr/>
            </p:nvSpPr>
            <p:spPr>
              <a:xfrm>
                <a:off x="3229248" y="2574581"/>
                <a:ext cx="850800" cy="854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0" i="0" lang="en" sz="11000" u="none" cap="none" strike="noStrike">
                    <a:solidFill>
                      <a:srgbClr val="7EC0DB"/>
                    </a:solidFill>
                    <a:latin typeface="Open Sans"/>
                    <a:ea typeface="Open Sans"/>
                    <a:cs typeface="Open Sans"/>
                    <a:sym typeface="Open Sans"/>
                  </a:rPr>
                  <a:t>N</a:t>
                </a:r>
                <a:endParaRPr/>
              </a:p>
            </p:txBody>
          </p:sp>
          <p:sp>
            <p:nvSpPr>
              <p:cNvPr id="102" name="Google Shape;102;p20"/>
              <p:cNvSpPr/>
              <p:nvPr/>
            </p:nvSpPr>
            <p:spPr>
              <a:xfrm>
                <a:off x="3456314" y="2527718"/>
                <a:ext cx="850800" cy="854700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50800" rotWithShape="0" algn="l" dist="38100">
                  <a:srgbClr val="000000">
                    <a:alpha val="40000"/>
                  </a:srgbClr>
                </a:outerShdw>
              </a:effectLst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0" i="0" lang="en" sz="13000" u="none" cap="none" strike="noStrike">
                    <a:solidFill>
                      <a:srgbClr val="373545"/>
                    </a:solidFill>
                    <a:latin typeface="Open Sans"/>
                    <a:ea typeface="Open Sans"/>
                    <a:cs typeface="Open Sans"/>
                    <a:sym typeface="Open Sans"/>
                  </a:rPr>
                  <a:t>T</a:t>
                </a:r>
                <a:endParaRPr/>
              </a:p>
            </p:txBody>
          </p:sp>
          <p:sp>
            <p:nvSpPr>
              <p:cNvPr id="103" name="Google Shape;103;p20"/>
              <p:cNvSpPr/>
              <p:nvPr/>
            </p:nvSpPr>
            <p:spPr>
              <a:xfrm>
                <a:off x="3578380" y="3048763"/>
                <a:ext cx="850800" cy="854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i="0" lang="en" sz="13000" u="none" cap="none" strike="noStrike">
                    <a:solidFill>
                      <a:srgbClr val="7EC0DB"/>
                    </a:solidFill>
                    <a:latin typeface="Open Sans"/>
                    <a:ea typeface="Open Sans"/>
                    <a:cs typeface="Open Sans"/>
                    <a:sym typeface="Open Sans"/>
                  </a:rPr>
                  <a:t>S</a:t>
                </a:r>
                <a:endParaRPr/>
              </a:p>
            </p:txBody>
          </p:sp>
        </p:grpSp>
        <p:pic>
          <p:nvPicPr>
            <p:cNvPr id="104" name="Google Shape;104;p20"/>
            <p:cNvPicPr preferRelativeResize="0"/>
            <p:nvPr/>
          </p:nvPicPr>
          <p:blipFill rotWithShape="1">
            <a:blip r:embed="rId4">
              <a:alphaModFix/>
            </a:blip>
            <a:srcRect b="36984" l="17482" r="16270" t="0"/>
            <a:stretch/>
          </p:blipFill>
          <p:spPr>
            <a:xfrm>
              <a:off x="6580886" y="2981531"/>
              <a:ext cx="3098373" cy="925796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Organiza tu presentación</a:t>
            </a:r>
            <a:endParaRPr/>
          </a:p>
        </p:txBody>
      </p:sp>
      <p:grpSp>
        <p:nvGrpSpPr>
          <p:cNvPr id="110" name="Google Shape;110;p21"/>
          <p:cNvGrpSpPr/>
          <p:nvPr/>
        </p:nvGrpSpPr>
        <p:grpSpPr>
          <a:xfrm>
            <a:off x="134775" y="1323164"/>
            <a:ext cx="8562610" cy="731700"/>
            <a:chOff x="-551025" y="1323164"/>
            <a:chExt cx="8562610" cy="731700"/>
          </a:xfrm>
        </p:grpSpPr>
        <p:sp>
          <p:nvSpPr>
            <p:cNvPr id="111" name="Google Shape;111;p21"/>
            <p:cNvSpPr txBox="1"/>
            <p:nvPr/>
          </p:nvSpPr>
          <p:spPr>
            <a:xfrm>
              <a:off x="-551025" y="1373350"/>
              <a:ext cx="3266100" cy="629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457200" lvl="0" marL="0" rtl="0" algn="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3600">
                  <a:solidFill>
                    <a:srgbClr val="085631"/>
                  </a:solidFill>
                  <a:latin typeface="Roboto Medium"/>
                  <a:ea typeface="Roboto Medium"/>
                  <a:cs typeface="Roboto Medium"/>
                  <a:sym typeface="Roboto Medium"/>
                </a:rPr>
                <a:t>Introducción</a:t>
              </a:r>
              <a:endParaRPr sz="3600">
                <a:solidFill>
                  <a:srgbClr val="085631"/>
                </a:solidFill>
                <a:latin typeface="Roboto Medium"/>
                <a:ea typeface="Roboto Medium"/>
                <a:cs typeface="Roboto Medium"/>
                <a:sym typeface="Roboto Medium"/>
              </a:endParaRPr>
            </a:p>
          </p:txBody>
        </p:sp>
        <p:sp>
          <p:nvSpPr>
            <p:cNvPr id="112" name="Google Shape;112;p21"/>
            <p:cNvSpPr/>
            <p:nvPr/>
          </p:nvSpPr>
          <p:spPr>
            <a:xfrm>
              <a:off x="2789785" y="1323164"/>
              <a:ext cx="5221800" cy="731700"/>
            </a:xfrm>
            <a:prstGeom prst="rect">
              <a:avLst/>
            </a:prstGeom>
            <a:solidFill>
              <a:srgbClr val="08563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" name="Google Shape;113;p21"/>
            <p:cNvSpPr txBox="1"/>
            <p:nvPr/>
          </p:nvSpPr>
          <p:spPr>
            <a:xfrm>
              <a:off x="2914389" y="1407440"/>
              <a:ext cx="4765800" cy="57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60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12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Visión general del contenido y propósito.</a:t>
              </a:r>
              <a:endParaRPr sz="12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12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Engánchalos con una historia, cita o chiste.</a:t>
              </a:r>
              <a:endParaRPr sz="12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14" name="Google Shape;114;p21"/>
          <p:cNvGrpSpPr/>
          <p:nvPr/>
        </p:nvGrpSpPr>
        <p:grpSpPr>
          <a:xfrm>
            <a:off x="685807" y="2207525"/>
            <a:ext cx="7650080" cy="731700"/>
            <a:chOff x="7" y="2207525"/>
            <a:chExt cx="7650080" cy="731700"/>
          </a:xfrm>
        </p:grpSpPr>
        <p:sp>
          <p:nvSpPr>
            <p:cNvPr id="115" name="Google Shape;115;p21"/>
            <p:cNvSpPr txBox="1"/>
            <p:nvPr/>
          </p:nvSpPr>
          <p:spPr>
            <a:xfrm>
              <a:off x="7" y="2257725"/>
              <a:ext cx="2715300" cy="629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3600">
                  <a:solidFill>
                    <a:srgbClr val="0B7140"/>
                  </a:solidFill>
                  <a:latin typeface="Roboto Medium"/>
                  <a:ea typeface="Roboto Medium"/>
                  <a:cs typeface="Roboto Medium"/>
                  <a:sym typeface="Roboto Medium"/>
                </a:rPr>
                <a:t>Cuerpo</a:t>
              </a:r>
              <a:endParaRPr sz="3600">
                <a:solidFill>
                  <a:srgbClr val="0B7140"/>
                </a:solidFill>
                <a:latin typeface="Roboto Medium"/>
                <a:ea typeface="Roboto Medium"/>
                <a:cs typeface="Roboto Medium"/>
                <a:sym typeface="Roboto Medium"/>
              </a:endParaRPr>
            </a:p>
          </p:txBody>
        </p:sp>
        <p:sp>
          <p:nvSpPr>
            <p:cNvPr id="116" name="Google Shape;116;p21"/>
            <p:cNvSpPr/>
            <p:nvPr/>
          </p:nvSpPr>
          <p:spPr>
            <a:xfrm>
              <a:off x="2789787" y="2207525"/>
              <a:ext cx="4860300" cy="731700"/>
            </a:xfrm>
            <a:prstGeom prst="rect">
              <a:avLst/>
            </a:prstGeom>
            <a:solidFill>
              <a:srgbClr val="0B714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21"/>
            <p:cNvSpPr txBox="1"/>
            <p:nvPr/>
          </p:nvSpPr>
          <p:spPr>
            <a:xfrm>
              <a:off x="2914387" y="2414096"/>
              <a:ext cx="4373100" cy="330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12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Visuales llamativos.</a:t>
              </a:r>
              <a:endParaRPr sz="12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Serie de puntos principales en secuencia lógica.</a:t>
              </a:r>
              <a:endParaRPr sz="12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18" name="Google Shape;118;p21"/>
          <p:cNvGrpSpPr/>
          <p:nvPr/>
        </p:nvGrpSpPr>
        <p:grpSpPr>
          <a:xfrm>
            <a:off x="1060574" y="3088625"/>
            <a:ext cx="6912613" cy="731700"/>
            <a:chOff x="374774" y="3088625"/>
            <a:chExt cx="6912613" cy="731700"/>
          </a:xfrm>
        </p:grpSpPr>
        <p:sp>
          <p:nvSpPr>
            <p:cNvPr id="119" name="Google Shape;119;p21"/>
            <p:cNvSpPr txBox="1"/>
            <p:nvPr/>
          </p:nvSpPr>
          <p:spPr>
            <a:xfrm>
              <a:off x="374774" y="3138825"/>
              <a:ext cx="2340300" cy="629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3600">
                  <a:solidFill>
                    <a:srgbClr val="0B7743"/>
                  </a:solidFill>
                  <a:latin typeface="Roboto Medium"/>
                  <a:ea typeface="Roboto Medium"/>
                  <a:cs typeface="Roboto Medium"/>
                  <a:sym typeface="Roboto Medium"/>
                </a:rPr>
                <a:t>Desenlace</a:t>
              </a:r>
              <a:endParaRPr sz="3600">
                <a:solidFill>
                  <a:srgbClr val="0B7743"/>
                </a:solidFill>
                <a:latin typeface="Roboto Medium"/>
                <a:ea typeface="Roboto Medium"/>
                <a:cs typeface="Roboto Medium"/>
                <a:sym typeface="Roboto Medium"/>
              </a:endParaRPr>
            </a:p>
          </p:txBody>
        </p:sp>
        <p:sp>
          <p:nvSpPr>
            <p:cNvPr id="120" name="Google Shape;120;p21"/>
            <p:cNvSpPr/>
            <p:nvPr/>
          </p:nvSpPr>
          <p:spPr>
            <a:xfrm>
              <a:off x="2789787" y="3088625"/>
              <a:ext cx="4497600" cy="731700"/>
            </a:xfrm>
            <a:prstGeom prst="rect">
              <a:avLst/>
            </a:prstGeom>
            <a:solidFill>
              <a:srgbClr val="0B774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" name="Google Shape;121;p21"/>
            <p:cNvSpPr txBox="1"/>
            <p:nvPr/>
          </p:nvSpPr>
          <p:spPr>
            <a:xfrm>
              <a:off x="2914388" y="3295180"/>
              <a:ext cx="3849900" cy="330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12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Indica a la audiencia que comenzó el desenlace.</a:t>
              </a:r>
              <a:endParaRPr sz="12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Breve resumen de la presentación.</a:t>
              </a:r>
              <a:endParaRPr sz="12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